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35"/>
  </p:notesMasterIdLst>
  <p:handoutMasterIdLst>
    <p:handoutMasterId r:id="rId36"/>
  </p:handoutMasterIdLst>
  <p:sldIdLst>
    <p:sldId id="811" r:id="rId5"/>
    <p:sldId id="816" r:id="rId6"/>
    <p:sldId id="818" r:id="rId7"/>
    <p:sldId id="815" r:id="rId8"/>
    <p:sldId id="819" r:id="rId9"/>
    <p:sldId id="849" r:id="rId10"/>
    <p:sldId id="870" r:id="rId11"/>
    <p:sldId id="871" r:id="rId12"/>
    <p:sldId id="872" r:id="rId13"/>
    <p:sldId id="874" r:id="rId14"/>
    <p:sldId id="873" r:id="rId15"/>
    <p:sldId id="875" r:id="rId16"/>
    <p:sldId id="877" r:id="rId17"/>
    <p:sldId id="878" r:id="rId18"/>
    <p:sldId id="876" r:id="rId19"/>
    <p:sldId id="879" r:id="rId20"/>
    <p:sldId id="880" r:id="rId21"/>
    <p:sldId id="881" r:id="rId22"/>
    <p:sldId id="882" r:id="rId23"/>
    <p:sldId id="886" r:id="rId24"/>
    <p:sldId id="884" r:id="rId25"/>
    <p:sldId id="887" r:id="rId26"/>
    <p:sldId id="885" r:id="rId27"/>
    <p:sldId id="888" r:id="rId28"/>
    <p:sldId id="889" r:id="rId29"/>
    <p:sldId id="890" r:id="rId30"/>
    <p:sldId id="892" r:id="rId31"/>
    <p:sldId id="893" r:id="rId32"/>
    <p:sldId id="775" r:id="rId33"/>
    <p:sldId id="869" r:id="rId34"/>
  </p:sldIdLst>
  <p:sldSz cx="12192000" cy="6858000"/>
  <p:notesSz cx="7104063" cy="10234613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</p:embeddedFontLst>
  <p:custDataLst>
    <p:tags r:id="rId4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016B9F"/>
    <a:srgbClr val="011F39"/>
    <a:srgbClr val="FFFFFF"/>
    <a:srgbClr val="3B518E"/>
    <a:srgbClr val="AAD23B"/>
    <a:srgbClr val="4AA5B7"/>
    <a:srgbClr val="06516F"/>
    <a:srgbClr val="222933"/>
    <a:srgbClr val="14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663" autoAdjust="0"/>
  </p:normalViewPr>
  <p:slideViewPr>
    <p:cSldViewPr snapToGrid="0">
      <p:cViewPr varScale="1">
        <p:scale>
          <a:sx n="83" d="100"/>
          <a:sy n="83" d="100"/>
        </p:scale>
        <p:origin x="1614" y="-150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17/04/2023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17/04/2023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GCEU_frFR1040FR1040&amp;sxsrf=APwXEdf7CTAiexdmeks8eDQyav7EABgoGA:1681718023060&amp;q=apache+cordova+derni%C3%A8re+version&amp;sa=X&amp;ved=2ahUKEwiox4Hrt7D-AhWgU6QEHcPnB6QQ6BMoAHoECCMQA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Capacitor</a:t>
            </a:r>
            <a:r>
              <a:rPr lang="fr-FR" dirty="0"/>
              <a:t> est un environnement d’exécution pour la création d'applications Web.</a:t>
            </a:r>
          </a:p>
          <a:p>
            <a:r>
              <a:rPr lang="fr-FR" dirty="0"/>
              <a:t>Il utilise des composants Web JS et des plugins natifs pour gérer les comportements sur les OS mobiles.</a:t>
            </a:r>
          </a:p>
          <a:p>
            <a:r>
              <a:rPr lang="fr-FR" dirty="0"/>
              <a:t>Les APIs natives sur chaque plateformes peuvent être différentes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Composants Web dans le navigateur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APIs natives iOS et Android pour les mobiles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expose des API multiplateformes cohérentes en JavaScript.</a:t>
            </a:r>
          </a:p>
        </p:txBody>
      </p:sp>
    </p:spTree>
    <p:extLst>
      <p:ext uri="{BB962C8B-B14F-4D97-AF65-F5344CB8AC3E}">
        <p14:creationId xmlns:p14="http://schemas.microsoft.com/office/powerpoint/2010/main" val="25943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Ionic repose sur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Capacitor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et lui apporte une librairie de composants web similaires aux composants natifs,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des outils et une intégration des principaux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frameworks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JavaScript du moment (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ou Vue.js ou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React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)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50268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Ionic est une boîte à outils pour interface proche du natif.</a:t>
            </a:r>
          </a:p>
          <a:p>
            <a:r>
              <a:rPr lang="fr-FR" dirty="0"/>
              <a:t>Qui permet de créer une application avec un rendu similaire sur les plateformes.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Avec quelques différences visuels.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Comme le menu qui respecte les normes des 2 OS …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Ionic repose sur des principes simples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Un </a:t>
            </a:r>
            <a:r>
              <a:rPr lang="fr-FR" sz="1200" b="0" strike="noStrike" spc="-1" dirty="0" err="1">
                <a:solidFill>
                  <a:srgbClr val="343642"/>
                </a:solidFill>
                <a:latin typeface="Segoe UI"/>
              </a:rPr>
              <a:t>framework</a:t>
            </a: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 et des outils 100% libres et gratuits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Une architecture multiplateforme : web, mobile, PWA (</a:t>
            </a:r>
            <a:r>
              <a:rPr lang="fr-FR" dirty="0"/>
              <a:t>Progressive Web Application )</a:t>
            </a: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, PC, Mac, Linux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Des plugins prêts à l’emploi pour les fonctionnalités natives les plus communes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Une bibliothèque de composants ayant l’apparence et le comportement des composants natifs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PWA = Progressive Web Application </a:t>
            </a:r>
            <a:r>
              <a:rPr lang="fr-FR" dirty="0">
                <a:sym typeface="Wingdings" panose="05000000000000000000" pitchFamily="2" charset="2"/>
              </a:rPr>
              <a:t> application hybride entre une application mobile et un site responsive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2254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Ionic permet de réduire le temps de développement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Ionic intègre tout ce dont le développeur a besoin pour commencer rapidement un projet mobile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Il faut faire attention aux performances et être prêt à descendre au niveau natif si besoin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Il faut bien tester sur toutes les plateformes et ne pas faire confiance aveuglément à l’aspect multiplateforme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47428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Ionic permet de réaliser des applications grand public comme professionnelles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Ionic permet de réaliser des applications utilitaires, par exemple e-commerce, actualités…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Ionic est utilisé par des amateurs comme par des startups ou des multinationales</a:t>
            </a:r>
          </a:p>
          <a:p>
            <a:endParaRPr lang="fr-FR" dirty="0"/>
          </a:p>
          <a:p>
            <a:r>
              <a:rPr lang="fr-FR" dirty="0"/>
              <a:t>Ex McDonald application sous Ionic en Turquie.</a:t>
            </a:r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934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d’une application interne de DIESEL pour les commerciaux et dirigeants pour suivre les chiffres de la société</a:t>
            </a:r>
          </a:p>
          <a:p>
            <a:r>
              <a:rPr lang="fr-FR" dirty="0"/>
              <a:t>Utiliser sous PC, Tablette, Mobile</a:t>
            </a:r>
          </a:p>
        </p:txBody>
      </p:sp>
    </p:spTree>
    <p:extLst>
      <p:ext uri="{BB962C8B-B14F-4D97-AF65-F5344CB8AC3E}">
        <p14:creationId xmlns:p14="http://schemas.microsoft.com/office/powerpoint/2010/main" val="318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Usine </a:t>
            </a:r>
            <a:r>
              <a:rPr lang="fr-FR" dirty="0" err="1"/>
              <a:t>MacLaren</a:t>
            </a:r>
            <a:r>
              <a:rPr lang="fr-FR" dirty="0"/>
              <a:t> pour des super Car haute gammes. </a:t>
            </a:r>
          </a:p>
        </p:txBody>
      </p:sp>
    </p:spTree>
    <p:extLst>
      <p:ext uri="{BB962C8B-B14F-4D97-AF65-F5344CB8AC3E}">
        <p14:creationId xmlns:p14="http://schemas.microsoft.com/office/powerpoint/2010/main" val="217447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Git gestionnaire de versions pour récupérer les sources de plugins ou dépendances sur GitHub</a:t>
            </a:r>
          </a:p>
          <a:p>
            <a:r>
              <a:rPr lang="fr-FR" dirty="0" err="1"/>
              <a:t>Capacitor</a:t>
            </a:r>
            <a:r>
              <a:rPr lang="fr-FR" dirty="0"/>
              <a:t> et Ionic sont Open Source tout est hébergé par GitHub</a:t>
            </a:r>
          </a:p>
          <a:p>
            <a:endParaRPr lang="fr-FR" dirty="0"/>
          </a:p>
          <a:p>
            <a:r>
              <a:rPr lang="fr-FR" dirty="0"/>
              <a:t>Tout l’environnement </a:t>
            </a:r>
            <a:r>
              <a:rPr lang="fr-FR" dirty="0" err="1"/>
              <a:t>Capacitor</a:t>
            </a:r>
            <a:r>
              <a:rPr lang="fr-FR" dirty="0"/>
              <a:t>/Ionic est développé sous Node.js</a:t>
            </a:r>
          </a:p>
          <a:p>
            <a:r>
              <a:rPr lang="fr-FR" dirty="0"/>
              <a:t>C’est le fait d’utiliser le JS côté serveur </a:t>
            </a:r>
            <a:r>
              <a:rPr lang="fr-FR" dirty="0">
                <a:sym typeface="Wingdings" panose="05000000000000000000" pitchFamily="2" charset="2"/>
              </a:rPr>
              <a:t> environnement homogène côté serveur et web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34925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870202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78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dirty="0">
                <a:solidFill>
                  <a:srgbClr val="141E26"/>
                </a:solidFill>
              </a:rPr>
              <a:t>Quel est le point commun entre un PC, un Mac, un iPhone et un smartphone Android ?</a:t>
            </a: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Il existe plusieurs types de navigateurs web : Edge, Chrome, Firefox, Safari, Opera, etc.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Tous ces navigateurs respectent des standards : HTML, CSS, JavaScript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En principe, une même page web doit être affichée et interprétée de la même manière quel que soit le navigateur 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endParaRPr lang="fr-FR" sz="1200" b="0" strike="noStrike" spc="-1" dirty="0">
              <a:latin typeface="Arial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Pourquoi ne pas utiliser les technologies web et le navigateur web </a:t>
            </a:r>
            <a:r>
              <a:rPr lang="fr-FR" sz="2400" spc="-1" dirty="0">
                <a:latin typeface="Segoe UI"/>
              </a:rPr>
              <a:t>pour développer des applications mobiles ?</a:t>
            </a:r>
            <a:endParaRPr lang="fr-FR" sz="1800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Le principal intérêt des applications mobiles repose sur le fait d’être présentes sur les stores et de pouvoir tirer parti des fonctionnalités natives (caméra, notifications, GPS,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Une application de type </a:t>
            </a:r>
            <a:r>
              <a:rPr lang="fr-FR" sz="1200" b="0" strike="noStrike" spc="-1" dirty="0" err="1">
                <a:solidFill>
                  <a:srgbClr val="343642"/>
                </a:solidFill>
                <a:latin typeface="Segoe UI"/>
              </a:rPr>
              <a:t>WebView</a:t>
            </a: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 est une application native qui ne contient qu’une seule vue : un navigateur web épuré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L’application se télécharge donc via le store, 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peut utiliser les fonctionnalités natives du smartphone 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tout en exécutant une application web grâce au navigateur du smartphone, qui occupe tout l’écran</a:t>
            </a:r>
          </a:p>
          <a:p>
            <a:pPr marL="457200" lvl="1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885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Architecture des applications </a:t>
            </a:r>
            <a:r>
              <a:rPr lang="fr-FR" dirty="0" err="1"/>
              <a:t>WebView</a:t>
            </a:r>
            <a:r>
              <a:rPr lang="fr-FR" dirty="0"/>
              <a:t> :</a:t>
            </a:r>
          </a:p>
          <a:p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Une application </a:t>
            </a:r>
            <a:r>
              <a:rPr lang="fr-FR" dirty="0" err="1"/>
              <a:t>WebView</a:t>
            </a:r>
            <a:r>
              <a:rPr lang="fr-FR" dirty="0"/>
              <a:t> qui contient le code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Une appli native qui incorpore uniquement l’appli </a:t>
            </a:r>
            <a:r>
              <a:rPr lang="fr-FR" dirty="0" err="1"/>
              <a:t>WebView</a:t>
            </a:r>
            <a:r>
              <a:rPr lang="fr-FR" dirty="0"/>
              <a:t> (coquille quasiment vide)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Affiche en pleine page une </a:t>
            </a:r>
            <a:r>
              <a:rPr lang="fr-FR" dirty="0" err="1"/>
              <a:t>webview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Permet d’interagir avec les composants natifs.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WebViews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sont des vues natives contenant un navigateur web épuré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applications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WebViews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sont de véritables applications natives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application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WebViews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peuvent utiliser le SDK natif pour accéder </a:t>
            </a:r>
            <a:br>
              <a:rPr lang="fr-FR" sz="2400" spc="-1" dirty="0">
                <a:solidFill>
                  <a:srgbClr val="343642"/>
                </a:solidFill>
                <a:latin typeface="Segoe UI"/>
              </a:rPr>
            </a:br>
            <a:r>
              <a:rPr lang="fr-FR" sz="2400" spc="-1" dirty="0">
                <a:solidFill>
                  <a:srgbClr val="343642"/>
                </a:solidFill>
                <a:latin typeface="Segoe UI"/>
              </a:rPr>
              <a:t>aux fonctionnalités bas niveau du smartphone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176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Pile technique</a:t>
            </a:r>
          </a:p>
          <a:p>
            <a:r>
              <a:rPr lang="fr-FR" dirty="0"/>
              <a:t>Présenter la logique d’intégration de l’appli </a:t>
            </a:r>
            <a:r>
              <a:rPr lang="fr-FR" dirty="0" err="1"/>
              <a:t>WebView</a:t>
            </a:r>
            <a:endParaRPr lang="fr-FR" dirty="0"/>
          </a:p>
          <a:p>
            <a:r>
              <a:rPr lang="fr-FR" dirty="0" err="1"/>
              <a:t>WebView</a:t>
            </a:r>
            <a:r>
              <a:rPr lang="fr-FR" dirty="0"/>
              <a:t> = Navigateur Web</a:t>
            </a:r>
          </a:p>
          <a:p>
            <a:endParaRPr lang="fr-FR" dirty="0"/>
          </a:p>
          <a:p>
            <a:r>
              <a:rPr lang="fr-FR" sz="1200" dirty="0"/>
              <a:t>Attention aux différences des moteurs </a:t>
            </a:r>
            <a:r>
              <a:rPr lang="fr-FR" sz="1200" dirty="0" err="1"/>
              <a:t>WebView</a:t>
            </a:r>
            <a:r>
              <a:rPr lang="fr-FR" sz="1200" dirty="0"/>
              <a:t> selon l’environnement</a:t>
            </a:r>
          </a:p>
          <a:p>
            <a:r>
              <a:rPr lang="fr-FR" sz="1200" dirty="0"/>
              <a:t>	</a:t>
            </a:r>
            <a:r>
              <a:rPr lang="fr-FR" sz="1200" dirty="0">
                <a:sym typeface="Wingdings" panose="05000000000000000000" pitchFamily="2" charset="2"/>
              </a:rPr>
              <a:t> réalisation assez complexe</a:t>
            </a:r>
          </a:p>
          <a:p>
            <a:r>
              <a:rPr lang="fr-FR" sz="1200" dirty="0">
                <a:sym typeface="Wingdings" panose="05000000000000000000" pitchFamily="2" charset="2"/>
              </a:rPr>
              <a:t>	 création d’un projet Ionic via Cordova pour cacher cette complexité [ jusqu’à la version 5 d’Ionic ]</a:t>
            </a:r>
          </a:p>
          <a:p>
            <a:r>
              <a:rPr lang="fr-FR" sz="1200" dirty="0"/>
              <a:t>	</a:t>
            </a:r>
            <a:r>
              <a:rPr lang="fr-FR" sz="1200" dirty="0">
                <a:sym typeface="Wingdings" panose="05000000000000000000" pitchFamily="2" charset="2"/>
              </a:rPr>
              <a:t> Depuis la version 6, c’est </a:t>
            </a:r>
            <a:r>
              <a:rPr lang="fr-FR" sz="1200" dirty="0" err="1">
                <a:sym typeface="Wingdings" panose="05000000000000000000" pitchFamily="2" charset="2"/>
              </a:rPr>
              <a:t>Capacitor</a:t>
            </a:r>
            <a:r>
              <a:rPr lang="fr-FR" sz="1200" dirty="0">
                <a:sym typeface="Wingdings" panose="05000000000000000000" pitchFamily="2" charset="2"/>
              </a:rPr>
              <a:t> qui est utilisé pour créer les projet Ionic</a:t>
            </a:r>
            <a:endParaRPr lang="fr-FR" sz="12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49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La force de Cordova est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d’être open source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Il est la première solution pour développer des applications cross-platform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(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depuis 2011 pour </a:t>
            </a:r>
            <a:r>
              <a:rPr lang="fr-F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PhoneGap</a:t>
            </a:r>
            <a:r>
              <a:rPr lang="fr-F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2013 CORDOVA (la partie Open Source))</a:t>
            </a:r>
          </a:p>
        </p:txBody>
      </p:sp>
    </p:spTree>
    <p:extLst>
      <p:ext uri="{BB962C8B-B14F-4D97-AF65-F5344CB8AC3E}">
        <p14:creationId xmlns:p14="http://schemas.microsoft.com/office/powerpoint/2010/main" val="2727216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Cordova repose sur une approche simple :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Toute l’application est développée à l’aide des langages web HTML, CSS et JavaScript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Des plugins sont développés en langage natif et sont accessibles via des passerelles JavaScript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endParaRPr lang="fr-FR" dirty="0"/>
          </a:p>
          <a:p>
            <a:r>
              <a:rPr lang="fr-FR" dirty="0"/>
              <a:t>Ressources : Front, Image, …</a:t>
            </a:r>
          </a:p>
          <a:p>
            <a:endParaRPr lang="fr-FR" dirty="0"/>
          </a:p>
          <a:p>
            <a:r>
              <a:rPr lang="fr-FR" dirty="0"/>
              <a:t>La </a:t>
            </a:r>
            <a:r>
              <a:rPr lang="fr-FR" dirty="0" err="1"/>
              <a:t>WebApp</a:t>
            </a:r>
            <a:r>
              <a:rPr lang="fr-FR" dirty="0"/>
              <a:t> va interagir avec le moteur de rendu </a:t>
            </a:r>
            <a:r>
              <a:rPr lang="fr-FR" dirty="0" err="1"/>
              <a:t>WebView</a:t>
            </a:r>
            <a:r>
              <a:rPr lang="fr-FR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Pour obtenir un rendu visuel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Pour accéder aux comportements natifs ( au travers des interfaces en JS)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2239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>
                <a:solidFill>
                  <a:srgbClr val="141E26"/>
                </a:solidFill>
              </a:rPr>
              <a:t>Voici la page par défaut d’un projet Cordova :</a:t>
            </a:r>
            <a:r>
              <a:rPr lang="fr-F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41E26"/>
                </a:solidFill>
              </a:rPr>
              <a:t>Le projet est créé avec une simple page index.html vide et un fichier script.js qui détecte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141E26"/>
                </a:solidFill>
              </a:rPr>
              <a:t>	quand la </a:t>
            </a:r>
            <a:r>
              <a:rPr lang="fr-FR" sz="1200" dirty="0" err="1">
                <a:solidFill>
                  <a:srgbClr val="141E26"/>
                </a:solidFill>
              </a:rPr>
              <a:t>WebView</a:t>
            </a:r>
            <a:r>
              <a:rPr lang="fr-FR" sz="1200" dirty="0">
                <a:solidFill>
                  <a:srgbClr val="141E26"/>
                </a:solidFill>
              </a:rPr>
              <a:t> communique correctement avec le système d’exploitation du smartphone</a:t>
            </a:r>
          </a:p>
          <a:p>
            <a:r>
              <a:rPr lang="fr-FR" dirty="0"/>
              <a:t>Elle n’a rien d’une application native mais une simple page Web.</a:t>
            </a:r>
          </a:p>
          <a:p>
            <a:r>
              <a:rPr lang="fr-FR" dirty="0"/>
              <a:t>Mais permet de gérer la création de beaucoup d’applications Mobile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 premier </a:t>
            </a:r>
            <a:r>
              <a:rPr lang="fr-FR" sz="1200" dirty="0">
                <a:solidFill>
                  <a:srgbClr val="141E26"/>
                </a:solidFill>
              </a:rPr>
              <a:t>inconvénient d’un projet Cordova est qu’il ne fournit aucune base pour débuter le développement de son application </a:t>
            </a:r>
            <a:r>
              <a:rPr lang="fr-FR" sz="1200" dirty="0" err="1">
                <a:solidFill>
                  <a:srgbClr val="141E26"/>
                </a:solidFill>
              </a:rPr>
              <a:t>WebView</a:t>
            </a:r>
            <a:endParaRPr lang="fr-FR" sz="1200" dirty="0">
              <a:solidFill>
                <a:srgbClr val="141E2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solidFill>
                <a:srgbClr val="141E26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rgbClr val="141E26"/>
                </a:solidFill>
              </a:rPr>
              <a:t>Depuis quelques années, il n’est plus maintenu </a:t>
            </a:r>
          </a:p>
          <a:p>
            <a:r>
              <a:rPr lang="fr-FR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  <a:hlinkClick r:id="rId3"/>
              </a:rPr>
              <a:t>Dernière version</a:t>
            </a:r>
            <a:r>
              <a:rPr lang="fr-FR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: </a:t>
            </a:r>
            <a:r>
              <a:rPr lang="fr-F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11.0.0 (21 décembre 2021)</a:t>
            </a:r>
          </a:p>
          <a:p>
            <a:endParaRPr lang="fr-FR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dirty="0"/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Si vous développez sur les générations 1 à 5 d’Ionic, vous exploiterez Cordova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r>
              <a:rPr lang="fr-FR" dirty="0"/>
              <a:t>Si vous commencez sur les générations &gt;= 6; vous exploiterez </a:t>
            </a:r>
            <a:r>
              <a:rPr lang="fr-FR" dirty="0" err="1"/>
              <a:t>Capacitor</a:t>
            </a:r>
            <a:endParaRPr lang="fr-FR" dirty="0"/>
          </a:p>
          <a:p>
            <a:endParaRPr lang="fr-FR" b="0" i="0" dirty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24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1F3762"/>
                </a:solidFill>
                <a:latin typeface="Calibri" panose="020F0502020204030204" pitchFamily="34" charset="0"/>
              </a:rPr>
              <a:t>Qu’est-ce que </a:t>
            </a:r>
            <a:r>
              <a:rPr lang="fr-FR" sz="1800" b="0" i="0" u="none" strike="noStrike" baseline="0" dirty="0" err="1">
                <a:solidFill>
                  <a:srgbClr val="1F3762"/>
                </a:solidFill>
                <a:latin typeface="Calibri" panose="020F0502020204030204" pitchFamily="34" charset="0"/>
              </a:rPr>
              <a:t>Capacitor</a:t>
            </a:r>
            <a:r>
              <a:rPr lang="fr-FR" sz="1800" b="0" i="0" u="none" strike="noStrike" baseline="0" dirty="0">
                <a:solidFill>
                  <a:srgbClr val="1F3762"/>
                </a:solidFill>
                <a:latin typeface="Calibri" panose="020F0502020204030204" pitchFamily="34" charset="0"/>
              </a:rPr>
              <a:t> ? </a:t>
            </a:r>
            <a:endParaRPr lang="fr-F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Ionic définit son nouvel outil comme un successeur logique d’Apache Cordova et d’Adobe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PhoneGap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 s’oriente vers le développement en natif, il est également inspiré de plusieurs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frameworks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tels que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React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Native,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TurboLinks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... </a:t>
            </a:r>
          </a:p>
          <a:p>
            <a:pPr algn="l"/>
            <a:endParaRPr lang="fr-F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 permet de mettre à disposition assez facilement une application Web; sous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AppleStore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et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PlayStore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51685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800" b="0" i="0" u="none" strike="noStrike" baseline="0" dirty="0">
                <a:solidFill>
                  <a:srgbClr val="1F37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Pourquoi passer de Cordova à </a:t>
            </a:r>
            <a:r>
              <a:rPr lang="fr-FR" sz="1800" b="0" i="0" u="none" strike="noStrike" baseline="0" dirty="0" err="1">
                <a:solidFill>
                  <a:srgbClr val="1F37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1800" b="0" i="0" u="none" strike="noStrike" baseline="0" dirty="0">
                <a:solidFill>
                  <a:srgbClr val="1F37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est assez ancien, il n’est plus activement maintenu.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a été toujours un peu complexe à utiliser.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a un gros écosystème autour.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pour but de réaliser les mêmes fonctionnalités que Cordova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privilégie l’utilisation des composants Web pour réaliser les comportements orientés natifs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le moment, ils développent les APIs natives au fil de l’eau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ne pas perdre les avantages de Cordova. </a:t>
            </a:r>
            <a:r>
              <a:rPr lang="fr-FR" sz="1800" b="0" i="0" u="none" strike="noStrike" baseline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reste compatible avec l’écosystème de Cordova pour les APIs non encore développées.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b="0" i="0" u="none" strike="noStrike" baseline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à une grande communauté autour, qui permet d’avoir des nouveaux plugins régulièrement ( </a:t>
            </a:r>
            <a:r>
              <a:rPr lang="fr-FR" sz="1800" b="0" i="0" u="none" strike="noStrike" baseline="0" dirty="0">
                <a:solidFill>
                  <a:srgbClr val="0462C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https://capacitorjs.com/docs/plugins/community </a:t>
            </a:r>
            <a:r>
              <a:rPr lang="fr-FR" sz="18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66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02 - Présentation d’Ionic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Apache Cordova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6337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Jusqu’à la génération 5 d’Ionic; utilisation d’Apache Cordova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 projet Apache Cordova propose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un ensemble d’outils,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un </a:t>
            </a:r>
            <a:r>
              <a:rPr lang="fr-FR" dirty="0" err="1">
                <a:solidFill>
                  <a:srgbClr val="141E26"/>
                </a:solidFill>
              </a:rPr>
              <a:t>framework</a:t>
            </a:r>
            <a:r>
              <a:rPr lang="fr-FR" dirty="0">
                <a:solidFill>
                  <a:srgbClr val="141E26"/>
                </a:solidFill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et un système de plugins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141E26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6E25A0F-CF5A-90D4-402E-1DA9394A30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42" y="3459148"/>
            <a:ext cx="4722920" cy="23061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35249D7-A672-BE1E-0DF9-C69F4460E0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18" y="3625740"/>
            <a:ext cx="5965040" cy="177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49628A1C-AFE0-9E5B-3910-8C1A57F0E0A0}"/>
              </a:ext>
            </a:extLst>
          </p:cNvPr>
          <p:cNvSpPr/>
          <p:nvPr/>
        </p:nvSpPr>
        <p:spPr>
          <a:xfrm>
            <a:off x="3437681" y="856526"/>
            <a:ext cx="8160152" cy="3949789"/>
          </a:xfrm>
          <a:prstGeom prst="roundRect">
            <a:avLst/>
          </a:prstGeom>
          <a:solidFill>
            <a:srgbClr val="016B9F"/>
          </a:solidFill>
          <a:ln>
            <a:solidFill>
              <a:srgbClr val="016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Cordova Application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Apache Cordova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130B0D1-79BA-AF0B-F477-B7ECAFAF57A0}"/>
              </a:ext>
            </a:extLst>
          </p:cNvPr>
          <p:cNvSpPr/>
          <p:nvPr/>
        </p:nvSpPr>
        <p:spPr>
          <a:xfrm>
            <a:off x="3592006" y="1399446"/>
            <a:ext cx="3854081" cy="2029554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7B6E9B-64A9-06A1-45E2-46F1EF256259}"/>
              </a:ext>
            </a:extLst>
          </p:cNvPr>
          <p:cNvSpPr/>
          <p:nvPr/>
        </p:nvSpPr>
        <p:spPr>
          <a:xfrm>
            <a:off x="3759959" y="1830489"/>
            <a:ext cx="1556650" cy="640439"/>
          </a:xfrm>
          <a:prstGeom prst="rect">
            <a:avLst/>
          </a:prstGeom>
          <a:solidFill>
            <a:srgbClr val="4AA5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7E93D0-47BD-6DC0-ADB1-A42D4BF0EECB}"/>
              </a:ext>
            </a:extLst>
          </p:cNvPr>
          <p:cNvSpPr/>
          <p:nvPr/>
        </p:nvSpPr>
        <p:spPr>
          <a:xfrm>
            <a:off x="4657960" y="2208790"/>
            <a:ext cx="624817" cy="239503"/>
          </a:xfrm>
          <a:prstGeom prst="rect">
            <a:avLst/>
          </a:prstGeom>
          <a:solidFill>
            <a:srgbClr val="016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328A8D-5C6A-E43D-2238-1FD50F02890E}"/>
              </a:ext>
            </a:extLst>
          </p:cNvPr>
          <p:cNvSpPr/>
          <p:nvPr/>
        </p:nvSpPr>
        <p:spPr>
          <a:xfrm>
            <a:off x="3795185" y="2208790"/>
            <a:ext cx="627737" cy="239503"/>
          </a:xfrm>
          <a:prstGeom prst="rect">
            <a:avLst/>
          </a:prstGeom>
          <a:solidFill>
            <a:srgbClr val="016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JS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E457692-DF11-7670-960C-EE7E34F4095C}"/>
              </a:ext>
            </a:extLst>
          </p:cNvPr>
          <p:cNvSpPr/>
          <p:nvPr/>
        </p:nvSpPr>
        <p:spPr>
          <a:xfrm>
            <a:off x="3599731" y="3716317"/>
            <a:ext cx="3854081" cy="924232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HTML Rendering Engine</a:t>
            </a:r>
          </a:p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WebView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0231472-3C12-D772-C7DB-3FC753E0F529}"/>
              </a:ext>
            </a:extLst>
          </p:cNvPr>
          <p:cNvSpPr/>
          <p:nvPr/>
        </p:nvSpPr>
        <p:spPr>
          <a:xfrm>
            <a:off x="7609705" y="1399446"/>
            <a:ext cx="3854081" cy="3251832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Cordova Plugins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19214A6-D3D1-393F-EE01-FE2E660BD07E}"/>
              </a:ext>
            </a:extLst>
          </p:cNvPr>
          <p:cNvSpPr/>
          <p:nvPr/>
        </p:nvSpPr>
        <p:spPr>
          <a:xfrm>
            <a:off x="3052598" y="5391988"/>
            <a:ext cx="8632977" cy="924232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Mobile OS</a:t>
            </a:r>
          </a:p>
        </p:txBody>
      </p:sp>
      <p:sp>
        <p:nvSpPr>
          <p:cNvPr id="15" name="Flèche : double flèche verticale 14">
            <a:extLst>
              <a:ext uri="{FF2B5EF4-FFF2-40B4-BE49-F238E27FC236}">
                <a16:creationId xmlns:a16="http://schemas.microsoft.com/office/drawing/2014/main" id="{52D04BC3-E0BC-F80C-29A0-FF20C1EBACB5}"/>
              </a:ext>
            </a:extLst>
          </p:cNvPr>
          <p:cNvSpPr/>
          <p:nvPr/>
        </p:nvSpPr>
        <p:spPr>
          <a:xfrm>
            <a:off x="4228763" y="2430844"/>
            <a:ext cx="627737" cy="1390560"/>
          </a:xfrm>
          <a:prstGeom prst="upDownArrow">
            <a:avLst/>
          </a:prstGeom>
          <a:solidFill>
            <a:srgbClr val="95B258"/>
          </a:solidFill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lèche : double flèche verticale 18">
            <a:extLst>
              <a:ext uri="{FF2B5EF4-FFF2-40B4-BE49-F238E27FC236}">
                <a16:creationId xmlns:a16="http://schemas.microsoft.com/office/drawing/2014/main" id="{0F86BB2B-2D7D-18AD-288B-0F655D74328C}"/>
              </a:ext>
            </a:extLst>
          </p:cNvPr>
          <p:cNvSpPr/>
          <p:nvPr/>
        </p:nvSpPr>
        <p:spPr>
          <a:xfrm>
            <a:off x="9466055" y="4432393"/>
            <a:ext cx="644384" cy="1422624"/>
          </a:xfrm>
          <a:prstGeom prst="upDownArrow">
            <a:avLst/>
          </a:prstGeom>
          <a:solidFill>
            <a:srgbClr val="95B258"/>
          </a:solidFill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E78109C-8111-56EC-DEFF-24DAB42110AD}"/>
              </a:ext>
            </a:extLst>
          </p:cNvPr>
          <p:cNvSpPr txBox="1"/>
          <p:nvPr/>
        </p:nvSpPr>
        <p:spPr>
          <a:xfrm rot="16200000">
            <a:off x="9323629" y="5000621"/>
            <a:ext cx="914400" cy="37039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APIs</a:t>
            </a:r>
          </a:p>
        </p:txBody>
      </p:sp>
      <p:sp>
        <p:nvSpPr>
          <p:cNvPr id="22" name="Flèche : double flèche verticale 21">
            <a:extLst>
              <a:ext uri="{FF2B5EF4-FFF2-40B4-BE49-F238E27FC236}">
                <a16:creationId xmlns:a16="http://schemas.microsoft.com/office/drawing/2014/main" id="{D32DDBEC-27DF-2540-E2E1-909D37C5EB1A}"/>
              </a:ext>
            </a:extLst>
          </p:cNvPr>
          <p:cNvSpPr/>
          <p:nvPr/>
        </p:nvSpPr>
        <p:spPr>
          <a:xfrm rot="5400000">
            <a:off x="7373686" y="3049772"/>
            <a:ext cx="571782" cy="2193463"/>
          </a:xfrm>
          <a:prstGeom prst="upDownArrow">
            <a:avLst/>
          </a:prstGeom>
          <a:solidFill>
            <a:srgbClr val="95B258"/>
          </a:solidFill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54C4B6-6E80-3BAC-CB63-B68FE3286DFE}"/>
              </a:ext>
            </a:extLst>
          </p:cNvPr>
          <p:cNvSpPr txBox="1"/>
          <p:nvPr/>
        </p:nvSpPr>
        <p:spPr>
          <a:xfrm>
            <a:off x="6559870" y="3982174"/>
            <a:ext cx="1271624" cy="32865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Native APIs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900457B-2A68-9B1C-1DBF-6CDF99AFEB93}"/>
              </a:ext>
            </a:extLst>
          </p:cNvPr>
          <p:cNvSpPr txBox="1"/>
          <p:nvPr/>
        </p:nvSpPr>
        <p:spPr>
          <a:xfrm rot="16200000">
            <a:off x="4021181" y="3025950"/>
            <a:ext cx="1042901" cy="37039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APIs</a:t>
            </a:r>
          </a:p>
        </p:txBody>
      </p:sp>
      <p:sp>
        <p:nvSpPr>
          <p:cNvPr id="26" name="Flèche : double flèche verticale 25">
            <a:extLst>
              <a:ext uri="{FF2B5EF4-FFF2-40B4-BE49-F238E27FC236}">
                <a16:creationId xmlns:a16="http://schemas.microsoft.com/office/drawing/2014/main" id="{77F54737-A315-BD8D-1D1D-670B915FF62D}"/>
              </a:ext>
            </a:extLst>
          </p:cNvPr>
          <p:cNvSpPr/>
          <p:nvPr/>
        </p:nvSpPr>
        <p:spPr>
          <a:xfrm>
            <a:off x="4665517" y="4432393"/>
            <a:ext cx="644384" cy="1422624"/>
          </a:xfrm>
          <a:prstGeom prst="upDownArrow">
            <a:avLst/>
          </a:prstGeom>
          <a:solidFill>
            <a:srgbClr val="95B258"/>
          </a:solidFill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30D30B2-7860-E5F2-0714-F464C2CBB60C}"/>
              </a:ext>
            </a:extLst>
          </p:cNvPr>
          <p:cNvSpPr txBox="1"/>
          <p:nvPr/>
        </p:nvSpPr>
        <p:spPr>
          <a:xfrm rot="16200000">
            <a:off x="4523091" y="5000621"/>
            <a:ext cx="914400" cy="37039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APIs</a:t>
            </a:r>
          </a:p>
        </p:txBody>
      </p:sp>
      <p:sp>
        <p:nvSpPr>
          <p:cNvPr id="28" name="Flèche : double flèche verticale 27">
            <a:extLst>
              <a:ext uri="{FF2B5EF4-FFF2-40B4-BE49-F238E27FC236}">
                <a16:creationId xmlns:a16="http://schemas.microsoft.com/office/drawing/2014/main" id="{F689F8AD-0242-F25E-0B80-F1448EB7B572}"/>
              </a:ext>
            </a:extLst>
          </p:cNvPr>
          <p:cNvSpPr/>
          <p:nvPr/>
        </p:nvSpPr>
        <p:spPr>
          <a:xfrm>
            <a:off x="6304635" y="2395484"/>
            <a:ext cx="627738" cy="1453762"/>
          </a:xfrm>
          <a:prstGeom prst="upDownArrow">
            <a:avLst/>
          </a:prstGeom>
          <a:solidFill>
            <a:srgbClr val="95B258"/>
          </a:solidFill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03C49F-BF1F-5C6E-3A1C-872AB480C8E6}"/>
              </a:ext>
            </a:extLst>
          </p:cNvPr>
          <p:cNvSpPr txBox="1"/>
          <p:nvPr/>
        </p:nvSpPr>
        <p:spPr>
          <a:xfrm rot="16200000">
            <a:off x="6091393" y="3186633"/>
            <a:ext cx="1042901" cy="37039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APIs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E603BF-5C49-3755-092F-8736A7C6CC83}"/>
              </a:ext>
            </a:extLst>
          </p:cNvPr>
          <p:cNvSpPr/>
          <p:nvPr/>
        </p:nvSpPr>
        <p:spPr>
          <a:xfrm>
            <a:off x="5808272" y="1870204"/>
            <a:ext cx="1554667" cy="184834"/>
          </a:xfrm>
          <a:prstGeom prst="rect">
            <a:avLst/>
          </a:prstGeom>
          <a:solidFill>
            <a:srgbClr val="4AA5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Config.xml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6DF70F-C924-D8F2-5CEA-0F41E00F5A47}"/>
              </a:ext>
            </a:extLst>
          </p:cNvPr>
          <p:cNvSpPr/>
          <p:nvPr/>
        </p:nvSpPr>
        <p:spPr>
          <a:xfrm>
            <a:off x="5815055" y="2176601"/>
            <a:ext cx="1554668" cy="205756"/>
          </a:xfrm>
          <a:prstGeom prst="rect">
            <a:avLst/>
          </a:prstGeom>
          <a:solidFill>
            <a:srgbClr val="4AA5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Ressources</a:t>
            </a:r>
          </a:p>
        </p:txBody>
      </p:sp>
    </p:spTree>
    <p:extLst>
      <p:ext uri="{BB962C8B-B14F-4D97-AF65-F5344CB8AC3E}">
        <p14:creationId xmlns:p14="http://schemas.microsoft.com/office/powerpoint/2010/main" val="24143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Apache Cordova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50372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Voici la page par défaut d’un projet Cordova :</a:t>
            </a:r>
          </a:p>
          <a:p>
            <a:pPr>
              <a:lnSpc>
                <a:spcPct val="120000"/>
              </a:lnSpc>
            </a:pPr>
            <a:endParaRPr lang="fr-FR" sz="24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Inconvénient d’un projet Cordova est qu’il ne fournit aucune base pour débuter le développement de son application </a:t>
            </a:r>
            <a:r>
              <a:rPr lang="fr-FR" dirty="0" err="1">
                <a:solidFill>
                  <a:srgbClr val="141E26"/>
                </a:solidFill>
              </a:rPr>
              <a:t>WebView</a:t>
            </a:r>
            <a:endParaRPr lang="fr-FR" dirty="0">
              <a:solidFill>
                <a:srgbClr val="141E26"/>
              </a:solidFill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Il contient plus de 4000 plugins mais il n’est plus maintenu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Ionic a choisi de créer son propre projet : </a:t>
            </a:r>
            <a:r>
              <a:rPr lang="fr-FR" sz="2400" dirty="0" err="1">
                <a:solidFill>
                  <a:srgbClr val="141E26"/>
                </a:solidFill>
              </a:rPr>
              <a:t>Capacitor</a:t>
            </a:r>
            <a:endParaRPr lang="fr-FR" sz="2400" dirty="0">
              <a:solidFill>
                <a:srgbClr val="141E26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012E6F5-EDF9-1AAF-905D-F0131DF3DD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/>
          <a:stretch/>
        </p:blipFill>
        <p:spPr>
          <a:xfrm>
            <a:off x="3506875" y="1709047"/>
            <a:ext cx="3016675" cy="311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7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du projet </a:t>
            </a:r>
            <a:r>
              <a:rPr lang="fr-FR" sz="4400" dirty="0" err="1"/>
              <a:t>Capacitor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91988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6799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Depuis la version 6 d’Ionic; </a:t>
            </a: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 est devenu l’</a:t>
            </a:r>
            <a:r>
              <a:rPr lang="fr-FR" sz="2400" b="0" i="0" u="none" strike="noStrike" baseline="0" dirty="0">
                <a:solidFill>
                  <a:srgbClr val="000000"/>
                </a:solidFill>
                <a:cs typeface="Segoe UI" panose="020B0502040204020203" pitchFamily="34" charset="0"/>
              </a:rPr>
              <a:t> environnement d’exécution natif cross-platform officiel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cs typeface="Segoe UI" panose="020B0502040204020203" pitchFamily="34" charset="0"/>
              </a:rPr>
              <a:t>Il</a:t>
            </a:r>
            <a:r>
              <a:rPr lang="fr-FR" b="0" i="0" u="none" strike="noStrike" baseline="0" dirty="0">
                <a:solidFill>
                  <a:srgbClr val="000000"/>
                </a:solidFill>
                <a:cs typeface="Segoe UI" panose="020B0502040204020203" pitchFamily="34" charset="0"/>
              </a:rPr>
              <a:t> facilite la création d’applications mobiles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cs typeface="Segoe UI" panose="020B0502040204020203" pitchFamily="34" charset="0"/>
                <a:sym typeface="Wingdings" panose="05000000000000000000" pitchFamily="2" charset="2"/>
              </a:rPr>
              <a:t>Il est open source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cs typeface="Segoe UI" panose="020B0502040204020203" pitchFamily="34" charset="0"/>
                <a:sym typeface="Wingdings" panose="05000000000000000000" pitchFamily="2" charset="2"/>
              </a:rPr>
              <a:t>Il est développer par l’équipe Ionic</a:t>
            </a:r>
            <a:endParaRPr lang="fr-FR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Capacitor</a:t>
            </a:r>
            <a:r>
              <a:rPr lang="fr-F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23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possède une partie axée sur les applications web</a:t>
            </a:r>
            <a:endParaRPr lang="fr-F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 utilise les composants Web en premier lieu (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LocalStorage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Accès à la </a:t>
            </a:r>
            <a:r>
              <a:rPr lang="fr-FR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WebCam</a:t>
            </a:r>
            <a:r>
              <a:rPr lang="fr-FR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, …)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Il adapte le code pour utiliser les APIs natives d’iOS et Android.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F1AD285-A757-302E-F8F8-BE4B5DCDC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876" y="2916898"/>
            <a:ext cx="3941102" cy="39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5189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b="0" i="0" u="none" strike="noStrike" baseline="0" dirty="0">
                <a:solidFill>
                  <a:srgbClr val="065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Pourquoi passer de Cordova à </a:t>
            </a:r>
            <a:r>
              <a:rPr lang="fr-FR" sz="2400" b="0" i="0" u="none" strike="noStrike" baseline="0" dirty="0" err="1">
                <a:solidFill>
                  <a:srgbClr val="065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b="0" i="0" u="none" strike="noStrike" baseline="0" dirty="0">
                <a:solidFill>
                  <a:srgbClr val="06516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? </a:t>
            </a:r>
          </a:p>
          <a:p>
            <a:endParaRPr lang="fr-FR" sz="2400" b="0" i="0" u="none" strike="noStrike" baseline="0" dirty="0">
              <a:solidFill>
                <a:srgbClr val="06516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Cordova est assez ancien, il n’est plus activement maintenu.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été toujours un peu complexe à utiliser.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Contient beaucoup de plugins natifs</a:t>
            </a:r>
          </a:p>
          <a:p>
            <a:pPr lvl="2"/>
            <a:r>
              <a:rPr lang="fr-FR" sz="24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0" i="0" u="none" strike="noStrike" baseline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 pour but de réaliser les mêmes fonctionnalités que Cordova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Utilise des composants Web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 les APIs natives au fil de l’eau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0" i="0" u="none" strike="noStrike" baseline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est compatible avec Cordova pour les APIs non encore développées.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b="0" i="0" u="none" strike="noStrike" baseline="0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sz="2400" b="0" i="0" u="none" strike="noStrike" baseline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à une grande communauté pour le faire évoluer</a:t>
            </a:r>
            <a:r>
              <a:rPr lang="fr-FR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E27CD59-72C1-5B22-9601-F17104675AFA}"/>
              </a:ext>
            </a:extLst>
          </p:cNvPr>
          <p:cNvSpPr/>
          <p:nvPr/>
        </p:nvSpPr>
        <p:spPr>
          <a:xfrm>
            <a:off x="5325868" y="2976371"/>
            <a:ext cx="4269766" cy="1800901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Capacitor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Plugins</a:t>
            </a:r>
          </a:p>
        </p:txBody>
      </p:sp>
      <p:pic>
        <p:nvPicPr>
          <p:cNvPr id="28" name="Graphique 27">
            <a:extLst>
              <a:ext uri="{FF2B5EF4-FFF2-40B4-BE49-F238E27FC236}">
                <a16:creationId xmlns:a16="http://schemas.microsoft.com/office/drawing/2014/main" id="{7975FF86-2C96-E1AB-1EC9-C16F9A1E3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8987" y="1661101"/>
            <a:ext cx="3941102" cy="3941102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FFC4A772-AF5A-DF2F-5C31-CCCCEA0FCA4E}"/>
              </a:ext>
            </a:extLst>
          </p:cNvPr>
          <p:cNvSpPr/>
          <p:nvPr/>
        </p:nvSpPr>
        <p:spPr>
          <a:xfrm>
            <a:off x="6883262" y="6067339"/>
            <a:ext cx="1112358" cy="463029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</a:t>
            </a:r>
            <a:r>
              <a:rPr lang="fr-FR" dirty="0" err="1">
                <a:solidFill>
                  <a:srgbClr val="3B518E"/>
                </a:solidFill>
              </a:rPr>
              <a:t>Capacitor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D24D898-DF18-2112-0568-7B0ABC55E4FE}"/>
              </a:ext>
            </a:extLst>
          </p:cNvPr>
          <p:cNvSpPr/>
          <p:nvPr/>
        </p:nvSpPr>
        <p:spPr>
          <a:xfrm>
            <a:off x="5309901" y="1236805"/>
            <a:ext cx="4285733" cy="1293154"/>
          </a:xfrm>
          <a:prstGeom prst="roundRect">
            <a:avLst/>
          </a:prstGeom>
          <a:solidFill>
            <a:srgbClr val="0651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7CFAF0-BFEA-DA74-0AAA-04E5B8C74007}"/>
              </a:ext>
            </a:extLst>
          </p:cNvPr>
          <p:cNvSpPr/>
          <p:nvPr/>
        </p:nvSpPr>
        <p:spPr>
          <a:xfrm>
            <a:off x="6729861" y="1677441"/>
            <a:ext cx="1556650" cy="640439"/>
          </a:xfrm>
          <a:prstGeom prst="rect">
            <a:avLst/>
          </a:prstGeom>
          <a:solidFill>
            <a:srgbClr val="4AA5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HTML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28B8FC-3A67-D4C9-3F35-57B70B868956}"/>
              </a:ext>
            </a:extLst>
          </p:cNvPr>
          <p:cNvSpPr/>
          <p:nvPr/>
        </p:nvSpPr>
        <p:spPr>
          <a:xfrm>
            <a:off x="7627862" y="2055742"/>
            <a:ext cx="624817" cy="239503"/>
          </a:xfrm>
          <a:prstGeom prst="rect">
            <a:avLst/>
          </a:prstGeom>
          <a:solidFill>
            <a:srgbClr val="016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CSS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FA137-F5D8-64E2-4377-BAC4629DF3B7}"/>
              </a:ext>
            </a:extLst>
          </p:cNvPr>
          <p:cNvSpPr/>
          <p:nvPr/>
        </p:nvSpPr>
        <p:spPr>
          <a:xfrm>
            <a:off x="6765087" y="2055742"/>
            <a:ext cx="627737" cy="239503"/>
          </a:xfrm>
          <a:prstGeom prst="rect">
            <a:avLst/>
          </a:prstGeom>
          <a:solidFill>
            <a:srgbClr val="016B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JS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517F7E2-FA5F-4FEF-39C7-3102DB63F540}"/>
              </a:ext>
            </a:extLst>
          </p:cNvPr>
          <p:cNvSpPr txBox="1"/>
          <p:nvPr/>
        </p:nvSpPr>
        <p:spPr>
          <a:xfrm rot="16200000">
            <a:off x="4523091" y="5000621"/>
            <a:ext cx="914400" cy="37039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 APIs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ED1B7DC1-0A54-83DA-F97D-73891B621979}"/>
              </a:ext>
            </a:extLst>
          </p:cNvPr>
          <p:cNvSpPr/>
          <p:nvPr/>
        </p:nvSpPr>
        <p:spPr>
          <a:xfrm>
            <a:off x="4987709" y="6067339"/>
            <a:ext cx="1112358" cy="463029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71232DC-617E-8505-8E36-C3C0714C6D75}"/>
              </a:ext>
            </a:extLst>
          </p:cNvPr>
          <p:cNvSpPr/>
          <p:nvPr/>
        </p:nvSpPr>
        <p:spPr>
          <a:xfrm>
            <a:off x="9039455" y="6067339"/>
            <a:ext cx="1112357" cy="463029"/>
          </a:xfrm>
          <a:prstGeom prst="roundRect">
            <a:avLst/>
          </a:prstGeom>
          <a:solidFill>
            <a:srgbClr val="3B518E"/>
          </a:solidFill>
          <a:ln>
            <a:solidFill>
              <a:srgbClr val="3B51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174A29A-529E-239E-3687-27A6AA0D2502}"/>
              </a:ext>
            </a:extLst>
          </p:cNvPr>
          <p:cNvCxnSpPr/>
          <p:nvPr/>
        </p:nvCxnSpPr>
        <p:spPr>
          <a:xfrm>
            <a:off x="7504787" y="2529959"/>
            <a:ext cx="0" cy="446412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7E7EEAE2-F56C-4D42-53E2-3236695DB790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5543888" y="4777272"/>
            <a:ext cx="1908879" cy="1290067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3365D73-39CF-A4EC-19E5-F7BCCA8D4DD4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439441" y="4777272"/>
            <a:ext cx="13326" cy="1290067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4BCBA347-C0F1-30AE-5F2B-38EEBA42CEF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439441" y="4777272"/>
            <a:ext cx="2156193" cy="1290067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44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du projet Ionic</a:t>
            </a:r>
          </a:p>
        </p:txBody>
      </p:sp>
    </p:spTree>
    <p:extLst>
      <p:ext uri="{BB962C8B-B14F-4D97-AF65-F5344CB8AC3E}">
        <p14:creationId xmlns:p14="http://schemas.microsoft.com/office/powerpoint/2010/main" val="38119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3752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Ionic; des versions 1 à 5; repose sur Cordova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Depuis la version 6, il repose sur </a:t>
            </a: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Capacitor</a:t>
            </a:r>
            <a:endParaRPr lang="fr-FR" sz="2400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Il propose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des classes CSS prêtes à l’emploi pour reproduire le visuel des composants natifs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U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n projet type reposant sur une architecture MVC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Et l’intégration par défaut d’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(ou Vue.js ou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React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 communauté est très riche, très active, et la documentation bien détaillée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FECCC74-0809-D3C3-CE95-80983E594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289" y="3159335"/>
            <a:ext cx="4586056" cy="45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projet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E422320-D02E-3083-DC3D-473C3EBEDA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463" y="1675378"/>
            <a:ext cx="7627074" cy="46776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5DB5C0E-513F-A029-98D3-1B8F6D8E71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37" y="1675378"/>
            <a:ext cx="1188498" cy="475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5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d’Ionic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Forces et faiblesses d’Ionic</a:t>
            </a:r>
          </a:p>
        </p:txBody>
      </p:sp>
    </p:spTree>
    <p:extLst>
      <p:ext uri="{BB962C8B-B14F-4D97-AF65-F5344CB8AC3E}">
        <p14:creationId xmlns:p14="http://schemas.microsoft.com/office/powerpoint/2010/main" val="7458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Forces et faiblesses d’Ionic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F51D9A2-91F1-EDA1-56F1-C1D367029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532445"/>
              </p:ext>
            </p:extLst>
          </p:nvPr>
        </p:nvGraphicFramePr>
        <p:xfrm>
          <a:off x="354184" y="2327176"/>
          <a:ext cx="1155563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1837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5923801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Forces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Faiblesses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Temps de développement réduit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Conflits possibles entre les plugins particulièrement chronophages et complexes à résoudre </a:t>
                      </a:r>
                      <a:b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 nécessitant des connaissances natives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Développement dans le navigateur</a:t>
                      </a:r>
                    </a:p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(sauf pour les fonctions natives)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Débogage parfois long et peu clair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Librairie de composants complète </a:t>
                      </a:r>
                      <a:b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et personnalisable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Comportements sur iOS parfois aléatoires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Performances acceptables avec un nombre raisonnable de composants à l’écran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Performances avec un nombre de composants à l’écran important ou avec un grand nombre d’interactions natives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21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19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Exemples d’applications réalisées avec Ionic</a:t>
            </a:r>
          </a:p>
        </p:txBody>
      </p:sp>
    </p:spTree>
    <p:extLst>
      <p:ext uri="{BB962C8B-B14F-4D97-AF65-F5344CB8AC3E}">
        <p14:creationId xmlns:p14="http://schemas.microsoft.com/office/powerpoint/2010/main" val="131179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Exemples d’applications réalisées avec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4CF0E38-651F-5422-F82C-BEEECF04A1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70" y="1240235"/>
            <a:ext cx="2694999" cy="47849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A19CD5-18C9-B67A-3C6E-6CCBEBC92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23" y="1240235"/>
            <a:ext cx="2695000" cy="4785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758AF4-7C49-4198-0525-5A1109E666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74" y="1240233"/>
            <a:ext cx="2695001" cy="47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2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Exemples d’applications réalisées avec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BA2135E-D6B2-E245-E772-2E9769606D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54" y="2484816"/>
            <a:ext cx="4719639" cy="28048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1A79028-940C-9BAD-A596-2DE9C56C82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929" y="2484816"/>
            <a:ext cx="5112943" cy="28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7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Exemples d’applications réalisées avec Ionic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3" name="Picture 2" descr="https://ionic-showcase.s3.amazonaws.com/screenshots/6cb80f8a3c9a1815c3ae-MCLN_Appstore_Listing_1%20%28iPhone%206%29.png?Signature=VurI6VvMxs1%2FF%2BXk5tyW1WbW7KQ%3D&amp;Expires=1550167101&amp;AWSAccessKeyId=AKIAIDCP7OJIJTR4UCWQ">
            <a:extLst>
              <a:ext uri="{FF2B5EF4-FFF2-40B4-BE49-F238E27FC236}">
                <a16:creationId xmlns:a16="http://schemas.microsoft.com/office/drawing/2014/main" id="{6880D9DB-728E-A667-87F6-A7A5EEFF0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150" y="1240233"/>
            <a:ext cx="2677495" cy="47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07C37A-844B-5181-43C5-F72DBBAF89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67" y="1240232"/>
            <a:ext cx="2677495" cy="47599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EA67B1-F2D8-C85E-48E0-675E81CE8E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184" y="1240231"/>
            <a:ext cx="2677495" cy="47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47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Environnement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122460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Environnement de développement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C553B37-4EAA-CC1C-431D-52415926F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40" y="1240233"/>
            <a:ext cx="3000652" cy="125417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B2B00A8-E906-5E41-FA16-8AAD8694131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10" y="3451062"/>
            <a:ext cx="3380181" cy="20677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EBC53CE-E4B9-4526-5CB3-A8ABB3BF11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11" y="3551919"/>
            <a:ext cx="2118801" cy="21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Environnement de développement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858D944-65BB-BDF4-1EA2-D1627113C8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57" y="2507944"/>
            <a:ext cx="4145664" cy="414566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A6ECF64-C81D-3827-123D-9E78F5858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86341" y="2610225"/>
            <a:ext cx="3941102" cy="3941102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BE7E98FA-B510-2BBD-A773-5A648314576E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L’installation d’Ionic et de </a:t>
            </a: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Capacitor</a:t>
            </a: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 se fait en ligne de commande :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860A25-F412-4538-D169-65487CC2E5D8}"/>
              </a:ext>
            </a:extLst>
          </p:cNvPr>
          <p:cNvSpPr/>
          <p:nvPr/>
        </p:nvSpPr>
        <p:spPr>
          <a:xfrm>
            <a:off x="3457409" y="2446545"/>
            <a:ext cx="7770034" cy="829090"/>
          </a:xfrm>
          <a:prstGeom prst="rect">
            <a:avLst/>
          </a:prstGeom>
          <a:solidFill>
            <a:srgbClr val="2F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npm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install</a:t>
            </a:r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-g @ionic/cli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49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Installation environnement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7125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590931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Comprendre les applications mobiles de type </a:t>
            </a:r>
            <a:r>
              <a:rPr lang="fr-FR" sz="1800" dirty="0" err="1">
                <a:solidFill>
                  <a:srgbClr val="FFFFFF"/>
                </a:solidFill>
              </a:rPr>
              <a:t>WebView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Comprendre </a:t>
            </a:r>
            <a:r>
              <a:rPr lang="fr-FR" sz="1800" b="0" strike="noStrike" spc="-1" dirty="0">
                <a:solidFill>
                  <a:srgbClr val="FFFFFF"/>
                </a:solidFill>
                <a:latin typeface="Segoe UI"/>
              </a:rPr>
              <a:t>l’architecture de </a:t>
            </a:r>
            <a:r>
              <a:rPr lang="fr-FR" sz="1800" b="0" strike="noStrike" spc="-1" dirty="0" err="1">
                <a:solidFill>
                  <a:srgbClr val="FFFFFF"/>
                </a:solidFill>
                <a:latin typeface="Segoe UI"/>
              </a:rPr>
              <a:t>Capacitor</a:t>
            </a:r>
            <a:r>
              <a:rPr lang="fr-FR" sz="1800" b="0" strike="noStrike" spc="-1" dirty="0">
                <a:solidFill>
                  <a:srgbClr val="FFFFFF"/>
                </a:solidFill>
                <a:latin typeface="Segoe UI"/>
              </a:rPr>
              <a:t>, ses forces et ses contraintes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Mesurer l’apport de Ionic à </a:t>
            </a:r>
            <a:r>
              <a:rPr lang="fr-FR" sz="1800" spc="-1" dirty="0" err="1">
                <a:solidFill>
                  <a:srgbClr val="FFFFFF"/>
                </a:solidFill>
                <a:latin typeface="Segoe UI"/>
              </a:rPr>
              <a:t>Capacitor</a:t>
            </a:r>
            <a:endParaRPr lang="fr-FR" sz="1800" b="0" strike="noStrike" spc="-1" dirty="0">
              <a:solidFill>
                <a:srgbClr val="FFFFFF"/>
              </a:solidFill>
              <a:latin typeface="Calibri"/>
            </a:endParaRPr>
          </a:p>
          <a:p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D4F499-130E-4176-81BE-477963F22B88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Entrée manuelle 27">
            <a:extLst>
              <a:ext uri="{FF2B5EF4-FFF2-40B4-BE49-F238E27FC236}">
                <a16:creationId xmlns:a16="http://schemas.microsoft.com/office/drawing/2014/main" id="{9F3DB527-6837-4D59-ADA8-27D509E50B16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1089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Pouvoir </a:t>
            </a:r>
            <a:r>
              <a:rPr lang="fr-FR" sz="1800" b="0" strike="noStrike" spc="-1" dirty="0">
                <a:solidFill>
                  <a:srgbClr val="FFFFFF"/>
                </a:solidFill>
                <a:latin typeface="Segoe UI"/>
              </a:rPr>
              <a:t>installer l’environnement de développement pour débuter un projet Ionic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41" name="Organigramme : Entrée manuelle 27">
            <a:extLst>
              <a:ext uri="{FF2B5EF4-FFF2-40B4-BE49-F238E27FC236}">
                <a16:creationId xmlns:a16="http://schemas.microsoft.com/office/drawing/2014/main" id="{09B5218C-2787-4529-A79A-BD8F560B868C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745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/>
              <a:t>Les applications de type </a:t>
            </a:r>
            <a:r>
              <a:rPr lang="fr-FR" sz="2400" dirty="0" err="1"/>
              <a:t>WebView</a:t>
            </a:r>
            <a:r>
              <a:rPr lang="fr-FR" sz="2400" dirty="0"/>
              <a:t> permettent d’utiliser les technologies web pour développer une application mobile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application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de type 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WebView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= une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application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native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Elle se </a:t>
            </a:r>
            <a:r>
              <a:rPr lang="fr-FR" dirty="0">
                <a:solidFill>
                  <a:srgbClr val="95B258"/>
                </a:solidFill>
              </a:rPr>
              <a:t>déploie sur les stores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Et ne contient qu’</a:t>
            </a:r>
            <a:r>
              <a:rPr lang="fr-FR" dirty="0">
                <a:solidFill>
                  <a:srgbClr val="95B258"/>
                </a:solidFill>
              </a:rPr>
              <a:t>une seule vue</a:t>
            </a:r>
          </a:p>
          <a:p>
            <a:endParaRPr lang="fr-FR" sz="2400" dirty="0"/>
          </a:p>
          <a:p>
            <a:r>
              <a:rPr lang="fr-FR" sz="2400" dirty="0"/>
              <a:t>Le projet </a:t>
            </a:r>
            <a:r>
              <a:rPr lang="fr-FR" sz="2400" dirty="0" err="1">
                <a:solidFill>
                  <a:srgbClr val="95B258"/>
                </a:solidFill>
              </a:rPr>
              <a:t>Capacitor</a:t>
            </a:r>
            <a:r>
              <a:rPr lang="fr-FR" sz="2400" dirty="0"/>
              <a:t> est une référence des technologies </a:t>
            </a:r>
            <a:r>
              <a:rPr lang="fr-FR" sz="2400" dirty="0" err="1"/>
              <a:t>WebView</a:t>
            </a:r>
            <a:endParaRPr lang="fr-FR" sz="2400" dirty="0"/>
          </a:p>
          <a:p>
            <a:r>
              <a:rPr lang="fr-FR" sz="2400" dirty="0">
                <a:solidFill>
                  <a:srgbClr val="95B258"/>
                </a:solidFill>
              </a:rPr>
              <a:t>Ionic</a:t>
            </a:r>
            <a:r>
              <a:rPr lang="fr-FR" sz="2400" dirty="0"/>
              <a:t> ajoute à </a:t>
            </a:r>
            <a:r>
              <a:rPr lang="fr-FR" sz="2400" dirty="0" err="1"/>
              <a:t>Capacitor</a:t>
            </a:r>
            <a:r>
              <a:rPr lang="fr-FR" sz="2400" dirty="0"/>
              <a:t> </a:t>
            </a:r>
            <a:endParaRPr lang="fr-FR" sz="1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Des </a:t>
            </a:r>
            <a:r>
              <a:rPr lang="fr-FR" dirty="0">
                <a:solidFill>
                  <a:srgbClr val="95B258"/>
                </a:solidFill>
              </a:rPr>
              <a:t>composants sur étagères</a:t>
            </a:r>
            <a:r>
              <a:rPr lang="fr-FR" dirty="0"/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Des outils pour simplifier le développement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</a:t>
            </a:r>
            <a:r>
              <a:rPr lang="fr-FR" sz="1800" spc="-1" dirty="0">
                <a:solidFill>
                  <a:srgbClr val="343642"/>
                </a:solidFill>
                <a:latin typeface="Segoe UI"/>
              </a:rPr>
              <a:t>t une intégration des principaux </a:t>
            </a:r>
            <a:r>
              <a:rPr lang="fr-FR" sz="1800" spc="-1" dirty="0" err="1">
                <a:solidFill>
                  <a:srgbClr val="343642"/>
                </a:solidFill>
                <a:latin typeface="Segoe UI"/>
              </a:rPr>
              <a:t>frameworks</a:t>
            </a:r>
            <a:r>
              <a:rPr lang="fr-FR" sz="1800" spc="-1" dirty="0">
                <a:solidFill>
                  <a:srgbClr val="343642"/>
                </a:solidFill>
                <a:latin typeface="Segoe UI"/>
              </a:rPr>
              <a:t> JavaScript du moment (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ou Vue.js ou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React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)</a:t>
            </a:r>
            <a:endParaRPr lang="fr-FR" b="1" dirty="0">
              <a:solidFill>
                <a:srgbClr val="95B258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42340" y="3528314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Présentation du projet Ionic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42341" y="271084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Présentation du projet </a:t>
            </a:r>
            <a:r>
              <a:rPr lang="fr-FR" sz="1800" dirty="0" err="1">
                <a:solidFill>
                  <a:srgbClr val="141E26"/>
                </a:solidFill>
              </a:rPr>
              <a:t>Capacitor</a:t>
            </a:r>
            <a:endParaRPr lang="fr-FR" sz="1800" dirty="0">
              <a:solidFill>
                <a:srgbClr val="141E2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Principe des applications de type </a:t>
            </a:r>
            <a:r>
              <a:rPr lang="fr-FR" sz="1800" dirty="0" err="1">
                <a:solidFill>
                  <a:srgbClr val="141E26"/>
                </a:solidFill>
              </a:rPr>
              <a:t>WebView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22207" y="1867864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16713" y="271084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22205" y="3522822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0" y="1871410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Présentation du projet Apache Cordova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394E04D5-D5DD-412F-914A-A513D191AFDA}"/>
              </a:ext>
            </a:extLst>
          </p:cNvPr>
          <p:cNvSpPr txBox="1">
            <a:spLocks/>
          </p:cNvSpPr>
          <p:nvPr/>
        </p:nvSpPr>
        <p:spPr>
          <a:xfrm>
            <a:off x="4342340" y="4352774"/>
            <a:ext cx="6191251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Forces et faiblesses d’Ionic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37E153-BBDB-47E7-A56E-1B0814DB28AE}"/>
              </a:ext>
            </a:extLst>
          </p:cNvPr>
          <p:cNvGrpSpPr/>
          <p:nvPr/>
        </p:nvGrpSpPr>
        <p:grpSpPr>
          <a:xfrm rot="5400000">
            <a:off x="3822205" y="4347282"/>
            <a:ext cx="341632" cy="352617"/>
            <a:chOff x="8271587" y="5311425"/>
            <a:chExt cx="3566226" cy="1102714"/>
          </a:xfrm>
        </p:grpSpPr>
        <p:sp>
          <p:nvSpPr>
            <p:cNvPr id="49" name="Organigramme : Entrée manuelle 27">
              <a:extLst>
                <a:ext uri="{FF2B5EF4-FFF2-40B4-BE49-F238E27FC236}">
                  <a16:creationId xmlns:a16="http://schemas.microsoft.com/office/drawing/2014/main" id="{E3532368-68FF-4EBC-AA2F-3F16E5A1A8E7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rganigramme : Entrée manuelle 27">
              <a:extLst>
                <a:ext uri="{FF2B5EF4-FFF2-40B4-BE49-F238E27FC236}">
                  <a16:creationId xmlns:a16="http://schemas.microsoft.com/office/drawing/2014/main" id="{5F5DD75B-CF85-4C7F-B9DC-5BBB764C9C3F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A8AC961-243B-633B-A63B-1CDC66706D1B}"/>
              </a:ext>
            </a:extLst>
          </p:cNvPr>
          <p:cNvGrpSpPr/>
          <p:nvPr/>
        </p:nvGrpSpPr>
        <p:grpSpPr>
          <a:xfrm rot="5400000">
            <a:off x="3822207" y="5178727"/>
            <a:ext cx="341634" cy="352619"/>
            <a:chOff x="8271587" y="2588788"/>
            <a:chExt cx="3566226" cy="1105399"/>
          </a:xfrm>
        </p:grpSpPr>
        <p:sp>
          <p:nvSpPr>
            <p:cNvPr id="9" name="Organigramme : Entrée manuelle 27">
              <a:extLst>
                <a:ext uri="{FF2B5EF4-FFF2-40B4-BE49-F238E27FC236}">
                  <a16:creationId xmlns:a16="http://schemas.microsoft.com/office/drawing/2014/main" id="{686078FB-408A-4659-387B-DA33BED4E054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rganigramme : Entrée manuelle 27">
              <a:extLst>
                <a:ext uri="{FF2B5EF4-FFF2-40B4-BE49-F238E27FC236}">
                  <a16:creationId xmlns:a16="http://schemas.microsoft.com/office/drawing/2014/main" id="{F78F1E4A-E8D0-7D6B-FDFE-81B4AFD98B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B539F9B5-1FEA-C735-0BA6-B85D14271EA3}"/>
              </a:ext>
            </a:extLst>
          </p:cNvPr>
          <p:cNvSpPr txBox="1">
            <a:spLocks/>
          </p:cNvSpPr>
          <p:nvPr/>
        </p:nvSpPr>
        <p:spPr>
          <a:xfrm>
            <a:off x="4342341" y="5184222"/>
            <a:ext cx="4745098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Exemples d’applications réalisées avec Ionic</a:t>
            </a:r>
            <a:endParaRPr lang="fr-FR" sz="1800" b="1" dirty="0">
              <a:solidFill>
                <a:srgbClr val="141E26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0C7B64C0-FB55-5201-FB5F-06137DEEFD64}"/>
              </a:ext>
            </a:extLst>
          </p:cNvPr>
          <p:cNvSpPr txBox="1">
            <a:spLocks/>
          </p:cNvSpPr>
          <p:nvPr/>
        </p:nvSpPr>
        <p:spPr>
          <a:xfrm>
            <a:off x="4342339" y="6001693"/>
            <a:ext cx="6606396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Environnement de développement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35E52C3-F946-728D-3B5F-09BEAA34B42B}"/>
              </a:ext>
            </a:extLst>
          </p:cNvPr>
          <p:cNvGrpSpPr/>
          <p:nvPr/>
        </p:nvGrpSpPr>
        <p:grpSpPr>
          <a:xfrm>
            <a:off x="3816712" y="6001694"/>
            <a:ext cx="352619" cy="341632"/>
            <a:chOff x="3816714" y="1112462"/>
            <a:chExt cx="542922" cy="526006"/>
          </a:xfrm>
        </p:grpSpPr>
        <p:sp>
          <p:nvSpPr>
            <p:cNvPr id="17" name="Organigramme : Entrée manuelle 27">
              <a:extLst>
                <a:ext uri="{FF2B5EF4-FFF2-40B4-BE49-F238E27FC236}">
                  <a16:creationId xmlns:a16="http://schemas.microsoft.com/office/drawing/2014/main" id="{406FE916-8C51-028A-A61A-68E2B080D66A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rganigramme : Entrée manuelle 27">
              <a:extLst>
                <a:ext uri="{FF2B5EF4-FFF2-40B4-BE49-F238E27FC236}">
                  <a16:creationId xmlns:a16="http://schemas.microsoft.com/office/drawing/2014/main" id="{B0956230-9D3D-4780-1E74-ACF692217BFD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Principe des applications de type </a:t>
            </a:r>
            <a:r>
              <a:rPr lang="fr-FR" sz="4400" dirty="0" err="1"/>
              <a:t>WebView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Principe des applications de type </a:t>
            </a:r>
            <a:r>
              <a:rPr lang="fr-FR" dirty="0" err="1">
                <a:solidFill>
                  <a:srgbClr val="3B518E"/>
                </a:solidFill>
              </a:rPr>
              <a:t>WebView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894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Quel est le point commun entre un PC, un Mac, un iPhone et un smartphone Android ?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Ils disposent tous d’un </a:t>
            </a:r>
            <a:r>
              <a:rPr lang="fr-FR" dirty="0">
                <a:solidFill>
                  <a:srgbClr val="95B258"/>
                </a:solidFill>
              </a:rPr>
              <a:t>navigateur web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Tous ces navigateurs respectent des standards :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HTML, CSS, JavaScript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Pourquoi ne pas utiliser les technologies web et le navigateur </a:t>
            </a:r>
            <a:r>
              <a:rPr lang="fr-FR" sz="2400" spc="-1" dirty="0">
                <a:latin typeface="Segoe UI"/>
              </a:rPr>
              <a:t>pour développer des applications mobiles ?</a:t>
            </a:r>
            <a:endParaRPr lang="fr-FR" sz="1800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95B258"/>
                </a:solidFill>
                <a:latin typeface="Segoe UI"/>
              </a:rPr>
              <a:t>Application mobile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 est </a:t>
            </a:r>
            <a:r>
              <a:rPr lang="fr-FR" spc="-1" dirty="0">
                <a:solidFill>
                  <a:srgbClr val="95B258"/>
                </a:solidFill>
                <a:latin typeface="Segoe UI"/>
              </a:rPr>
              <a:t>déployable sur les stores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application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de type 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WebView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= une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application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native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Elle se </a:t>
            </a:r>
            <a:r>
              <a:rPr lang="fr-FR" dirty="0">
                <a:solidFill>
                  <a:srgbClr val="95B258"/>
                </a:solidFill>
              </a:rPr>
              <a:t>déploie sur les stores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</a:rPr>
              <a:t>Et ne contient qu’une seule vue</a:t>
            </a:r>
            <a:endParaRPr lang="fr-FR" sz="2400" spc="-1" dirty="0"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1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F2D9C85-EB48-4C00-4E5B-B60ECE4DA31C}"/>
              </a:ext>
            </a:extLst>
          </p:cNvPr>
          <p:cNvSpPr/>
          <p:nvPr/>
        </p:nvSpPr>
        <p:spPr>
          <a:xfrm>
            <a:off x="3206601" y="1912044"/>
            <a:ext cx="6960094" cy="3749847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d’exploitation</a:t>
            </a:r>
          </a:p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ou iOS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Principe des applications de type </a:t>
            </a:r>
            <a:r>
              <a:rPr lang="fr-FR" dirty="0" err="1">
                <a:solidFill>
                  <a:srgbClr val="3B518E"/>
                </a:solidFill>
              </a:rPr>
              <a:t>WebView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3E6926-8D8E-955F-D980-42E2F54FE5CF}"/>
              </a:ext>
            </a:extLst>
          </p:cNvPr>
          <p:cNvSpPr/>
          <p:nvPr/>
        </p:nvSpPr>
        <p:spPr>
          <a:xfrm>
            <a:off x="3575765" y="2715286"/>
            <a:ext cx="2853428" cy="2347119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native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549C49-DFC9-F76E-6366-E7399CA655B9}"/>
              </a:ext>
            </a:extLst>
          </p:cNvPr>
          <p:cNvSpPr/>
          <p:nvPr/>
        </p:nvSpPr>
        <p:spPr>
          <a:xfrm>
            <a:off x="3838313" y="3116098"/>
            <a:ext cx="2392505" cy="1573446"/>
          </a:xfrm>
          <a:prstGeom prst="rect">
            <a:avLst/>
          </a:pr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Vue unique</a:t>
            </a:r>
          </a:p>
          <a:p>
            <a:pPr algn="ctr"/>
            <a:r>
              <a:rPr lang="fr-FR" sz="20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WebView</a:t>
            </a:r>
            <a:endParaRPr lang="fr-FR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E1EFED-BB65-D3E8-1C65-922E6AF0C212}"/>
              </a:ext>
            </a:extLst>
          </p:cNvPr>
          <p:cNvSpPr/>
          <p:nvPr/>
        </p:nvSpPr>
        <p:spPr>
          <a:xfrm>
            <a:off x="7073565" y="2715286"/>
            <a:ext cx="961903" cy="2347118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</a:p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natif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93AEE5F-0DAE-9735-FFF1-2177587D87C0}"/>
              </a:ext>
            </a:extLst>
          </p:cNvPr>
          <p:cNvCxnSpPr/>
          <p:nvPr/>
        </p:nvCxnSpPr>
        <p:spPr>
          <a:xfrm flipV="1">
            <a:off x="6302317" y="3902821"/>
            <a:ext cx="898124" cy="1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BA6B8E5-2CC9-322E-F4E1-3F789E20C321}"/>
              </a:ext>
            </a:extLst>
          </p:cNvPr>
          <p:cNvSpPr/>
          <p:nvPr/>
        </p:nvSpPr>
        <p:spPr>
          <a:xfrm>
            <a:off x="8679840" y="2715286"/>
            <a:ext cx="1199451" cy="557031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FE76E-96F5-1D9D-5112-0D0FC7AD320C}"/>
              </a:ext>
            </a:extLst>
          </p:cNvPr>
          <p:cNvSpPr/>
          <p:nvPr/>
        </p:nvSpPr>
        <p:spPr>
          <a:xfrm>
            <a:off x="8679840" y="3650885"/>
            <a:ext cx="1199451" cy="557031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Caméra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169EF3-40ED-EAC3-94A5-1FB452505483}"/>
              </a:ext>
            </a:extLst>
          </p:cNvPr>
          <p:cNvSpPr/>
          <p:nvPr/>
        </p:nvSpPr>
        <p:spPr>
          <a:xfrm>
            <a:off x="8672812" y="4505373"/>
            <a:ext cx="1199451" cy="557031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Gyro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DB2863A-B439-E400-822E-F8D52A23E60D}"/>
              </a:ext>
            </a:extLst>
          </p:cNvPr>
          <p:cNvCxnSpPr/>
          <p:nvPr/>
        </p:nvCxnSpPr>
        <p:spPr>
          <a:xfrm flipV="1">
            <a:off x="7916652" y="2993800"/>
            <a:ext cx="898124" cy="1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C902A87A-9338-B749-EA27-68CBC22B1B0D}"/>
              </a:ext>
            </a:extLst>
          </p:cNvPr>
          <p:cNvCxnSpPr/>
          <p:nvPr/>
        </p:nvCxnSpPr>
        <p:spPr>
          <a:xfrm flipV="1">
            <a:off x="7905078" y="3929400"/>
            <a:ext cx="898124" cy="1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3BA9350-0674-F9D2-87E7-7B6E5B4E3501}"/>
              </a:ext>
            </a:extLst>
          </p:cNvPr>
          <p:cNvCxnSpPr/>
          <p:nvPr/>
        </p:nvCxnSpPr>
        <p:spPr>
          <a:xfrm flipV="1">
            <a:off x="7924605" y="4792172"/>
            <a:ext cx="898124" cy="1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8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Principe des applications de type </a:t>
            </a:r>
            <a:r>
              <a:rPr lang="fr-FR" dirty="0" err="1">
                <a:solidFill>
                  <a:srgbClr val="3B518E"/>
                </a:solidFill>
              </a:rPr>
              <a:t>WebView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BE1E0C-E03A-59BC-774E-00AFD2150958}"/>
              </a:ext>
            </a:extLst>
          </p:cNvPr>
          <p:cNvSpPr/>
          <p:nvPr/>
        </p:nvSpPr>
        <p:spPr>
          <a:xfrm>
            <a:off x="5163507" y="5448517"/>
            <a:ext cx="4885465" cy="670020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Noyau Linux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CEFCE7-C22D-C51B-9F6D-1056CF2D56F9}"/>
              </a:ext>
            </a:extLst>
          </p:cNvPr>
          <p:cNvSpPr/>
          <p:nvPr/>
        </p:nvSpPr>
        <p:spPr>
          <a:xfrm>
            <a:off x="5163507" y="4691263"/>
            <a:ext cx="4885465" cy="670020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Système d’exploitation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6D339D-B7FA-B371-C029-BB17ADE6B550}"/>
              </a:ext>
            </a:extLst>
          </p:cNvPr>
          <p:cNvSpPr/>
          <p:nvPr/>
        </p:nvSpPr>
        <p:spPr>
          <a:xfrm>
            <a:off x="5163507" y="3939247"/>
            <a:ext cx="4885465" cy="670020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API iOS/Android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7BC696-1DA4-AEF4-8F30-6558B274EE46}"/>
              </a:ext>
            </a:extLst>
          </p:cNvPr>
          <p:cNvSpPr/>
          <p:nvPr/>
        </p:nvSpPr>
        <p:spPr>
          <a:xfrm>
            <a:off x="5163507" y="3158878"/>
            <a:ext cx="4885465" cy="67002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Binding JavaScript &lt;-&gt; SDK natif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E20C88-F3BC-718F-3726-4625047CDF26}"/>
              </a:ext>
            </a:extLst>
          </p:cNvPr>
          <p:cNvSpPr/>
          <p:nvPr/>
        </p:nvSpPr>
        <p:spPr>
          <a:xfrm>
            <a:off x="5163507" y="2404149"/>
            <a:ext cx="4885465" cy="67002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JavaScript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E3861-1047-92BA-913C-C719EFC458EE}"/>
              </a:ext>
            </a:extLst>
          </p:cNvPr>
          <p:cNvSpPr/>
          <p:nvPr/>
        </p:nvSpPr>
        <p:spPr>
          <a:xfrm>
            <a:off x="5163507" y="1654653"/>
            <a:ext cx="4885465" cy="67002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HTML + CSS</a:t>
            </a:r>
          </a:p>
        </p:txBody>
      </p:sp>
      <p:sp>
        <p:nvSpPr>
          <p:cNvPr id="22" name="Accolade ouvrante 21">
            <a:extLst>
              <a:ext uri="{FF2B5EF4-FFF2-40B4-BE49-F238E27FC236}">
                <a16:creationId xmlns:a16="http://schemas.microsoft.com/office/drawing/2014/main" id="{CC05486C-AE36-C584-1829-B727B91A381E}"/>
              </a:ext>
            </a:extLst>
          </p:cNvPr>
          <p:cNvSpPr/>
          <p:nvPr/>
        </p:nvSpPr>
        <p:spPr>
          <a:xfrm>
            <a:off x="4870545" y="1654653"/>
            <a:ext cx="213064" cy="2174245"/>
          </a:xfrm>
          <a:prstGeom prst="leftBrace">
            <a:avLst/>
          </a:prstGeom>
          <a:noFill/>
          <a:ln w="28575">
            <a:solidFill>
              <a:srgbClr val="06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1F19D63D-9983-B879-9B80-366C7E5C6E65}"/>
              </a:ext>
            </a:extLst>
          </p:cNvPr>
          <p:cNvSpPr/>
          <p:nvPr/>
        </p:nvSpPr>
        <p:spPr>
          <a:xfrm>
            <a:off x="4854270" y="3945777"/>
            <a:ext cx="213064" cy="2174245"/>
          </a:xfrm>
          <a:prstGeom prst="leftBrace">
            <a:avLst/>
          </a:prstGeom>
          <a:noFill/>
          <a:ln w="28575">
            <a:solidFill>
              <a:srgbClr val="0651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316C3A9-7FAE-A147-0B17-3CB547546FD8}"/>
              </a:ext>
            </a:extLst>
          </p:cNvPr>
          <p:cNvSpPr txBox="1"/>
          <p:nvPr/>
        </p:nvSpPr>
        <p:spPr>
          <a:xfrm>
            <a:off x="3205619" y="2562222"/>
            <a:ext cx="145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WebView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B20006B-7EB5-0EFF-D2F7-D57DCB83FE9F}"/>
              </a:ext>
            </a:extLst>
          </p:cNvPr>
          <p:cNvSpPr txBox="1"/>
          <p:nvPr/>
        </p:nvSpPr>
        <p:spPr>
          <a:xfrm>
            <a:off x="2922995" y="4784853"/>
            <a:ext cx="1999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egoe UI" panose="020B0502040204020203" pitchFamily="34" charset="0"/>
                <a:cs typeface="Segoe UI" panose="020B0502040204020203" pitchFamily="34" charset="0"/>
              </a:rPr>
              <a:t>Système natif</a:t>
            </a:r>
          </a:p>
        </p:txBody>
      </p:sp>
    </p:spTree>
    <p:extLst>
      <p:ext uri="{BB962C8B-B14F-4D97-AF65-F5344CB8AC3E}">
        <p14:creationId xmlns:p14="http://schemas.microsoft.com/office/powerpoint/2010/main" val="14676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Présentation d’Ionic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du projet Apache Cordova</a:t>
            </a:r>
          </a:p>
        </p:txBody>
      </p:sp>
    </p:spTree>
    <p:extLst>
      <p:ext uri="{BB962C8B-B14F-4D97-AF65-F5344CB8AC3E}">
        <p14:creationId xmlns:p14="http://schemas.microsoft.com/office/powerpoint/2010/main" val="218640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7F6F9A-2EC2-4C57-8DDC-883AA67473F0}"/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486</TotalTime>
  <Words>2150</Words>
  <Application>Microsoft Office PowerPoint</Application>
  <PresentationFormat>Grand écran</PresentationFormat>
  <Paragraphs>329</Paragraphs>
  <Slides>30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Segoe UI Light</vt:lpstr>
      <vt:lpstr>arial</vt:lpstr>
      <vt:lpstr>Segoe UI</vt:lpstr>
      <vt:lpstr>arial</vt:lpstr>
      <vt:lpstr>Calibri</vt:lpstr>
      <vt:lpstr>Thème Office</vt:lpstr>
      <vt:lpstr>Les technologies cross-platform : Ionic Module 02 - Présentation d’Ionic</vt:lpstr>
      <vt:lpstr>Présentation PowerPoint</vt:lpstr>
      <vt:lpstr>Comprendre les applications mobiles de type WebView</vt:lpstr>
      <vt:lpstr>Principe des applications de type WebView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271</cp:revision>
  <dcterms:created xsi:type="dcterms:W3CDTF">2023-01-06T06:52:31Z</dcterms:created>
  <dcterms:modified xsi:type="dcterms:W3CDTF">2023-04-17T09:59:38Z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1965900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